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5" r:id="rId17"/>
    <p:sldId id="272" r:id="rId18"/>
    <p:sldId id="273" r:id="rId19"/>
    <p:sldId id="274" r:id="rId20"/>
    <p:sldId id="280" r:id="rId21"/>
    <p:sldId id="281" r:id="rId22"/>
    <p:sldId id="276" r:id="rId23"/>
    <p:sldId id="277" r:id="rId24"/>
    <p:sldId id="278" r:id="rId25"/>
    <p:sldId id="279" r:id="rId26"/>
    <p:sldId id="282" r:id="rId27"/>
    <p:sldId id="283" r:id="rId28"/>
    <p:sldId id="284" r:id="rId29"/>
    <p:sldId id="286" r:id="rId30"/>
    <p:sldId id="287" r:id="rId31"/>
    <p:sldId id="28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89D16E-6202-CD44-831F-1D1FE316C07F}" type="datetimeFigureOut">
              <a:rPr lang="en-US" smtClean="0"/>
              <a:pPr/>
              <a:t>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3337EF-342B-4344-B0A4-C08F4A28174D}" type="slidenum">
              <a:rPr lang="en-US" smtClean="0"/>
              <a:pPr/>
              <a:t>‹#›</a:t>
            </a:fld>
            <a:endParaRPr lang="en-US"/>
          </a:p>
        </p:txBody>
      </p:sp>
    </p:spTree>
    <p:extLst>
      <p:ext uri="{BB962C8B-B14F-4D97-AF65-F5344CB8AC3E}">
        <p14:creationId xmlns:p14="http://schemas.microsoft.com/office/powerpoint/2010/main" xmlns="" val="9897939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FB9C114-9D46-7746-8C2A-6357249AF800}" type="slidenum">
              <a:rPr lang="en-AU"/>
              <a:pPr eaLnBrk="1" hangingPunct="1"/>
              <a:t>10</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BE88536-CE8B-3144-9996-BAF6482160F1}" type="slidenum">
              <a:rPr lang="en-AU"/>
              <a:pPr eaLnBrk="1" hangingPunct="1"/>
              <a:t>21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CA"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05212BF9-0CCD-5D49-94B1-88CD7059B446}"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CA" smtClean="0"/>
              <a:t>Click to edit Master text styles</a:t>
            </a:r>
          </a:p>
        </p:txBody>
      </p:sp>
      <p:sp>
        <p:nvSpPr>
          <p:cNvPr id="5" name="Date Placeholder 4"/>
          <p:cNvSpPr>
            <a:spLocks noGrp="1"/>
          </p:cNvSpPr>
          <p:nvPr>
            <p:ph type="dt" sz="half" idx="10"/>
          </p:nvPr>
        </p:nvSpPr>
        <p:spPr/>
        <p:txBody>
          <a:bodyPr/>
          <a:lstStyle/>
          <a:p>
            <a:fld id="{05212BF9-0CCD-5D49-94B1-88CD7059B446}"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8E128-6F5C-4D47-B38B-D30100B18C1C}"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5212BF9-0CCD-5D49-94B1-88CD7059B446}"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8E128-6F5C-4D47-B38B-D30100B18C1C}"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5212BF9-0CCD-5D49-94B1-88CD7059B446}"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8E128-6F5C-4D47-B38B-D30100B18C1C}"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5212BF9-0CCD-5D49-94B1-88CD7059B446}"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8E128-6F5C-4D47-B38B-D30100B18C1C}"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CA"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5212BF9-0CCD-5D49-94B1-88CD7059B446}"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8E128-6F5C-4D47-B38B-D30100B18C1C}" type="slidenum">
              <a:rPr lang="en-US" smtClean="0"/>
              <a:pPr/>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05212BF9-0CCD-5D49-94B1-88CD7059B446}"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8E128-6F5C-4D47-B38B-D30100B18C1C}"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05212BF9-0CCD-5D49-94B1-88CD7059B446}" type="datetimeFigureOut">
              <a:rPr lang="en-US" smtClean="0"/>
              <a:pPr/>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B8E128-6F5C-4D47-B38B-D30100B18C1C}"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05212BF9-0CCD-5D49-94B1-88CD7059B446}" type="datetimeFigureOut">
              <a:rPr lang="en-US" smtClean="0"/>
              <a:pPr/>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B8E128-6F5C-4D47-B38B-D30100B18C1C}"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12BF9-0CCD-5D49-94B1-88CD7059B446}" type="datetimeFigureOut">
              <a:rPr lang="en-US" smtClean="0"/>
              <a:pPr/>
              <a:t>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B8E128-6F5C-4D47-B38B-D30100B18C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CA"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5212BF9-0CCD-5D49-94B1-88CD7059B446}"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8E128-6F5C-4D47-B38B-D30100B18C1C}"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CA" smtClean="0"/>
              <a:t>Click to edit Master text styles</a:t>
            </a:r>
          </a:p>
        </p:txBody>
      </p:sp>
      <p:sp>
        <p:nvSpPr>
          <p:cNvPr id="5" name="Date Placeholder 4"/>
          <p:cNvSpPr>
            <a:spLocks noGrp="1"/>
          </p:cNvSpPr>
          <p:nvPr>
            <p:ph type="dt" sz="half" idx="10"/>
          </p:nvPr>
        </p:nvSpPr>
        <p:spPr/>
        <p:txBody>
          <a:bodyPr/>
          <a:lstStyle/>
          <a:p>
            <a:fld id="{05212BF9-0CCD-5D49-94B1-88CD7059B446}"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8E128-6F5C-4D47-B38B-D30100B18C1C}"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B8E128-6F5C-4D47-B38B-D30100B18C1C}" type="slidenum">
              <a:rPr lang="en-US" smtClean="0"/>
              <a:pPr/>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CA"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12BF9-0CCD-5D49-94B1-88CD7059B446}" type="datetimeFigureOut">
              <a:rPr lang="en-US" smtClean="0"/>
              <a:pPr/>
              <a:t>2/6/2017</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wikipedia.org/wiki/Image:George_Orwell_(Eric_Blair).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pload.wikimedia.org/wikipedia/commons/f/f1/JStalin_Secretary_general_CCCP_1942.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0" y="674469"/>
            <a:ext cx="9144000" cy="5090081"/>
          </a:xfrm>
        </p:spPr>
        <p:txBody>
          <a:bodyPr>
            <a:normAutofit/>
          </a:bodyPr>
          <a:lstStyle/>
          <a:p>
            <a:r>
              <a:rPr lang="en-AU" b="1" dirty="0">
                <a:solidFill>
                  <a:schemeClr val="tx1"/>
                </a:solidFill>
                <a:latin typeface="Arial" charset="0"/>
              </a:rPr>
              <a:t>Nineteen Eighty Four by George </a:t>
            </a:r>
            <a:r>
              <a:rPr lang="en-AU" b="1" dirty="0" smtClean="0">
                <a:solidFill>
                  <a:schemeClr val="tx1"/>
                </a:solidFill>
                <a:latin typeface="Arial" charset="0"/>
              </a:rPr>
              <a:t>Orwell</a:t>
            </a:r>
            <a:br>
              <a:rPr lang="en-AU" b="1" dirty="0" smtClean="0">
                <a:solidFill>
                  <a:schemeClr val="tx1"/>
                </a:solidFill>
                <a:latin typeface="Arial" charset="0"/>
              </a:rPr>
            </a:br>
            <a:r>
              <a:rPr lang="en-AU" b="1" dirty="0">
                <a:latin typeface="Arial" charset="0"/>
              </a:rPr>
              <a:t/>
            </a:r>
            <a:br>
              <a:rPr lang="en-AU" b="1" dirty="0">
                <a:latin typeface="Arial" charset="0"/>
              </a:rPr>
            </a:br>
            <a:endParaRPr lang="en-AU" b="1" dirty="0">
              <a:solidFill>
                <a:schemeClr val="tx1"/>
              </a:solidFill>
              <a:latin typeface="Arial" charset="0"/>
            </a:endParaRPr>
          </a:p>
        </p:txBody>
      </p:sp>
      <p:pic>
        <p:nvPicPr>
          <p:cNvPr id="3" name="Picture 2" descr="georgeorwellxobeygiantprintset-1984coverbyshepardfairey.jpg"/>
          <p:cNvPicPr>
            <a:picLocks noChangeAspect="1"/>
          </p:cNvPicPr>
          <p:nvPr/>
        </p:nvPicPr>
        <p:blipFill>
          <a:blip r:embed="rId2">
            <a:alphaModFix amt="49000"/>
            <a:extLst>
              <a:ext uri="{28A0092B-C50C-407E-A947-70E740481C1C}">
                <a14:useLocalDpi xmlns:a14="http://schemas.microsoft.com/office/drawing/2010/main" xmlns="" val="0"/>
              </a:ext>
            </a:extLst>
          </a:blip>
          <a:stretch>
            <a:fillRect/>
          </a:stretch>
        </p:blipFill>
        <p:spPr>
          <a:xfrm>
            <a:off x="2580175" y="1249657"/>
            <a:ext cx="4008693" cy="4373801"/>
          </a:xfrm>
          <a:prstGeom prst="rect">
            <a:avLst/>
          </a:prstGeom>
        </p:spPr>
      </p:pic>
    </p:spTree>
    <p:extLst>
      <p:ext uri="{BB962C8B-B14F-4D97-AF65-F5344CB8AC3E}">
        <p14:creationId xmlns:p14="http://schemas.microsoft.com/office/powerpoint/2010/main" xmlns="" val="92373881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28625" y="357188"/>
            <a:ext cx="8229600" cy="5572125"/>
          </a:xfrm>
        </p:spPr>
        <p:txBody>
          <a:bodyPr/>
          <a:lstStyle/>
          <a:p>
            <a:r>
              <a:rPr lang="en-AU" sz="4000" b="1" dirty="0">
                <a:latin typeface="Arial" charset="0"/>
              </a:rPr>
              <a:t>Stalin was the General Secretary of the </a:t>
            </a:r>
            <a:r>
              <a:rPr lang="en-AU" sz="4000" b="1" dirty="0" smtClean="0">
                <a:latin typeface="Arial" charset="0"/>
              </a:rPr>
              <a:t>Communist</a:t>
            </a:r>
            <a:br>
              <a:rPr lang="en-AU" sz="4000" b="1" dirty="0" smtClean="0">
                <a:latin typeface="Arial" charset="0"/>
              </a:rPr>
            </a:br>
            <a:r>
              <a:rPr lang="en-AU" sz="4000" b="1" dirty="0" smtClean="0">
                <a:latin typeface="Arial" charset="0"/>
              </a:rPr>
              <a:t>Party </a:t>
            </a:r>
            <a:r>
              <a:rPr lang="en-AU" sz="4000" b="1" dirty="0">
                <a:latin typeface="Arial" charset="0"/>
              </a:rPr>
              <a:t>of the Soviet Union's Central Committee from 1922 until his death in 1953. In the years following Lenin's death in 1924, he rose to become the leader of the Soviet </a:t>
            </a:r>
            <a:r>
              <a:rPr lang="en-AU" sz="4000" b="1" dirty="0" smtClean="0">
                <a:latin typeface="Arial" charset="0"/>
              </a:rPr>
              <a:t>Union.</a:t>
            </a:r>
            <a:endParaRPr lang="en-US" sz="4000" dirty="0">
              <a:latin typeface="Arial" charset="0"/>
            </a:endParaRPr>
          </a:p>
        </p:txBody>
      </p:sp>
      <p:sp>
        <p:nvSpPr>
          <p:cNvPr id="12291" name="Rectangle 3"/>
          <p:cNvSpPr>
            <a:spLocks noChangeArrowheads="1"/>
          </p:cNvSpPr>
          <p:nvPr/>
        </p:nvSpPr>
        <p:spPr bwMode="auto">
          <a:xfrm>
            <a:off x="571500" y="1668463"/>
            <a:ext cx="79295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AU" sz="3200" b="1"/>
              <a:t>.</a:t>
            </a:r>
            <a:endParaRPr lang="en-AU" sz="3200"/>
          </a:p>
        </p:txBody>
      </p:sp>
    </p:spTree>
    <p:extLst>
      <p:ext uri="{BB962C8B-B14F-4D97-AF65-F5344CB8AC3E}">
        <p14:creationId xmlns:p14="http://schemas.microsoft.com/office/powerpoint/2010/main" xmlns="" val="4092355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28625" y="1189038"/>
            <a:ext cx="8229600" cy="4525962"/>
          </a:xfrm>
        </p:spPr>
        <p:txBody>
          <a:bodyPr>
            <a:noAutofit/>
          </a:bodyPr>
          <a:lstStyle/>
          <a:p>
            <a:r>
              <a:rPr lang="en-AU" sz="2800" dirty="0">
                <a:latin typeface="Arial" charset="0"/>
              </a:rPr>
              <a:t>Stalin launched a command economy, replacing the New Economic Policy of the 1920s with Five-Year Plans and launching a period of rapid industrialization and economic collectivization. The upheaval in the agricultural sector disrupted food production, resulting in widespread famine, such as the Soviet famine of 1932-1933, known in Ukraine as the </a:t>
            </a:r>
            <a:r>
              <a:rPr lang="en-AU" sz="2800" dirty="0" err="1">
                <a:latin typeface="Arial" charset="0"/>
              </a:rPr>
              <a:t>Holodomor</a:t>
            </a:r>
            <a:r>
              <a:rPr lang="en-AU" sz="2800" u="sng" baseline="30000" dirty="0">
                <a:latin typeface="Arial" charset="0"/>
              </a:rPr>
              <a:t>.</a:t>
            </a:r>
            <a:endParaRPr lang="en-AU" sz="2800" dirty="0">
              <a:latin typeface="Arial" charset="0"/>
            </a:endParaRPr>
          </a:p>
          <a:p>
            <a:endParaRPr lang="en-AU" sz="2800" dirty="0">
              <a:latin typeface="Arial" charset="0"/>
            </a:endParaRPr>
          </a:p>
        </p:txBody>
      </p:sp>
    </p:spTree>
    <p:extLst>
      <p:ext uri="{BB962C8B-B14F-4D97-AF65-F5344CB8AC3E}">
        <p14:creationId xmlns:p14="http://schemas.microsoft.com/office/powerpoint/2010/main" xmlns="" val="2267640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571500" y="428625"/>
            <a:ext cx="8229600" cy="6072188"/>
          </a:xfrm>
        </p:spPr>
        <p:txBody>
          <a:bodyPr>
            <a:normAutofit fontScale="92500"/>
          </a:bodyPr>
          <a:lstStyle/>
          <a:p>
            <a:pPr>
              <a:buFontTx/>
              <a:buNone/>
            </a:pPr>
            <a:endParaRPr lang="en-AU" dirty="0">
              <a:latin typeface="Arial" charset="0"/>
            </a:endParaRPr>
          </a:p>
          <a:p>
            <a:pPr>
              <a:buFontTx/>
              <a:buNone/>
            </a:pPr>
            <a:r>
              <a:rPr lang="en-AU" sz="3600" dirty="0">
                <a:latin typeface="Arial" charset="0"/>
              </a:rPr>
              <a:t>During the late 1930s, Stalin launched the Great Purge (also known as the "Great Terror"), a campaign to purge the Communist Party of people accused of corruption or treachery; he extended it to the military and other sectors of Soviet society. Targets were often executed, imprisoned in Gulag labour camps or exiled. In the years following, millions of ethnic minorities were also deported.</a:t>
            </a:r>
          </a:p>
        </p:txBody>
      </p:sp>
    </p:spTree>
    <p:extLst>
      <p:ext uri="{BB962C8B-B14F-4D97-AF65-F5344CB8AC3E}">
        <p14:creationId xmlns:p14="http://schemas.microsoft.com/office/powerpoint/2010/main" xmlns="" val="3143866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atin typeface="Arial" charset="0"/>
            </a:endParaRPr>
          </a:p>
        </p:txBody>
      </p:sp>
      <p:sp>
        <p:nvSpPr>
          <p:cNvPr id="15363" name="Content Placeholder 2"/>
          <p:cNvSpPr>
            <a:spLocks noGrp="1"/>
          </p:cNvSpPr>
          <p:nvPr>
            <p:ph idx="1"/>
          </p:nvPr>
        </p:nvSpPr>
        <p:spPr/>
        <p:txBody>
          <a:bodyPr/>
          <a:lstStyle/>
          <a:p>
            <a:endParaRPr lang="en-US">
              <a:latin typeface="Arial" charset="0"/>
            </a:endParaRPr>
          </a:p>
        </p:txBody>
      </p:sp>
      <p:sp>
        <p:nvSpPr>
          <p:cNvPr id="4" name="Rectangle 2"/>
          <p:cNvSpPr txBox="1">
            <a:spLocks noChangeArrowheads="1"/>
          </p:cNvSpPr>
          <p:nvPr/>
        </p:nvSpPr>
        <p:spPr bwMode="auto">
          <a:xfrm>
            <a:off x="357188" y="142875"/>
            <a:ext cx="8229600" cy="1143000"/>
          </a:xfrm>
          <a:prstGeom prst="rect">
            <a:avLst/>
          </a:prstGeom>
          <a:noFill/>
          <a:ln w="9525">
            <a:noFill/>
            <a:miter lim="800000"/>
            <a:headEnd/>
            <a:tailEnd/>
          </a:ln>
        </p:spPr>
        <p:txBody>
          <a:bodyPr anchor="ctr"/>
          <a:lstStyle/>
          <a:p>
            <a:pPr algn="ctr">
              <a:defRPr/>
            </a:pPr>
            <a:r>
              <a:rPr lang="en-AU" sz="4400" kern="0">
                <a:solidFill>
                  <a:schemeClr val="tx2"/>
                </a:solidFill>
                <a:latin typeface="+mj-lt"/>
                <a:ea typeface="+mj-ea"/>
                <a:cs typeface="+mj-cs"/>
              </a:rPr>
              <a:t>Big Brother is Watching YOU</a:t>
            </a:r>
          </a:p>
        </p:txBody>
      </p:sp>
      <p:pic>
        <p:nvPicPr>
          <p:cNvPr id="15365"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28938" y="1428750"/>
            <a:ext cx="2714625" cy="360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6" name="Rectangle 5"/>
          <p:cNvSpPr>
            <a:spLocks noChangeArrowheads="1"/>
          </p:cNvSpPr>
          <p:nvPr/>
        </p:nvSpPr>
        <p:spPr bwMode="auto">
          <a:xfrm>
            <a:off x="468313" y="5516563"/>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AU" sz="2800">
                <a:solidFill>
                  <a:schemeClr val="tx2"/>
                </a:solidFill>
              </a:rPr>
              <a:t>The face of a man...with a heavy black moustache and ruggedly handsome features  </a:t>
            </a:r>
            <a:r>
              <a:rPr lang="en-AU" sz="1600">
                <a:solidFill>
                  <a:schemeClr val="tx2"/>
                </a:solidFill>
              </a:rPr>
              <a:t>Pg 3, 1984</a:t>
            </a:r>
          </a:p>
        </p:txBody>
      </p:sp>
    </p:spTree>
    <p:extLst>
      <p:ext uri="{BB962C8B-B14F-4D97-AF65-F5344CB8AC3E}">
        <p14:creationId xmlns:p14="http://schemas.microsoft.com/office/powerpoint/2010/main" xmlns="" val="3497674541"/>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28625" y="571500"/>
            <a:ext cx="8229600" cy="1143000"/>
          </a:xfrm>
        </p:spPr>
        <p:txBody>
          <a:bodyPr>
            <a:normAutofit/>
          </a:bodyPr>
          <a:lstStyle/>
          <a:p>
            <a:pPr eaLnBrk="1" fontAlgn="auto" hangingPunct="1">
              <a:spcAft>
                <a:spcPts val="0"/>
              </a:spcAft>
              <a:defRPr/>
            </a:pPr>
            <a:r>
              <a:rPr lang="en-AU" sz="4000" dirty="0">
                <a:ea typeface="+mj-ea"/>
              </a:rPr>
              <a:t>Background to </a:t>
            </a:r>
            <a:r>
              <a:rPr lang="en-AU" sz="4000" i="1" dirty="0">
                <a:ea typeface="+mj-ea"/>
              </a:rPr>
              <a:t>Nineteen Eighty-Four </a:t>
            </a:r>
          </a:p>
        </p:txBody>
      </p:sp>
      <p:sp>
        <p:nvSpPr>
          <p:cNvPr id="16387" name="Rectangle 3"/>
          <p:cNvSpPr>
            <a:spLocks noGrp="1" noChangeArrowheads="1"/>
          </p:cNvSpPr>
          <p:nvPr>
            <p:ph idx="1"/>
          </p:nvPr>
        </p:nvSpPr>
        <p:spPr>
          <a:xfrm>
            <a:off x="714375" y="2430463"/>
            <a:ext cx="7510463" cy="3355975"/>
          </a:xfrm>
        </p:spPr>
        <p:txBody>
          <a:bodyPr>
            <a:normAutofit/>
          </a:bodyPr>
          <a:lstStyle/>
          <a:p>
            <a:pPr eaLnBrk="1" hangingPunct="1"/>
            <a:r>
              <a:rPr lang="en-AU" dirty="0">
                <a:latin typeface="Arial" charset="0"/>
              </a:rPr>
              <a:t>The world of </a:t>
            </a:r>
            <a:r>
              <a:rPr lang="en-AU" i="1" dirty="0">
                <a:latin typeface="Arial" charset="0"/>
              </a:rPr>
              <a:t>Nineteen Eighty-Four </a:t>
            </a:r>
            <a:r>
              <a:rPr lang="en-AU" dirty="0">
                <a:latin typeface="Arial" charset="0"/>
              </a:rPr>
              <a:t>is based upon two totalitarian dictatorships, Soviet Russia and Nazi Germany.</a:t>
            </a:r>
          </a:p>
          <a:p>
            <a:pPr eaLnBrk="1" hangingPunct="1"/>
            <a:r>
              <a:rPr lang="en-AU" dirty="0">
                <a:latin typeface="Arial" charset="0"/>
              </a:rPr>
              <a:t>The world of </a:t>
            </a:r>
            <a:r>
              <a:rPr lang="en-AU" dirty="0" err="1">
                <a:latin typeface="Arial" charset="0"/>
              </a:rPr>
              <a:t>Ingsoc</a:t>
            </a:r>
            <a:r>
              <a:rPr lang="en-AU" dirty="0">
                <a:latin typeface="Arial" charset="0"/>
              </a:rPr>
              <a:t> (English socialism) bears strong resemblances to the Soviet Union, but much of the </a:t>
            </a:r>
            <a:r>
              <a:rPr lang="en-AU" dirty="0" smtClean="0">
                <a:latin typeface="Arial" charset="0"/>
              </a:rPr>
              <a:t>details are based on Nazi </a:t>
            </a:r>
            <a:r>
              <a:rPr lang="en-AU" dirty="0">
                <a:latin typeface="Arial" charset="0"/>
              </a:rPr>
              <a:t>Germany. </a:t>
            </a:r>
          </a:p>
        </p:txBody>
      </p:sp>
      <p:pic>
        <p:nvPicPr>
          <p:cNvPr id="16388" name="Picture 4" descr="russi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00875" y="1357313"/>
            <a:ext cx="1152525"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7358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6"/>
          <p:cNvSpPr>
            <a:spLocks noChangeArrowheads="1"/>
          </p:cNvSpPr>
          <p:nvPr/>
        </p:nvSpPr>
        <p:spPr bwMode="auto">
          <a:xfrm>
            <a:off x="285750" y="1214438"/>
            <a:ext cx="5072063" cy="5214937"/>
          </a:xfrm>
          <a:prstGeom prst="wedgeRectCallout">
            <a:avLst>
              <a:gd name="adj1" fmla="val 67421"/>
              <a:gd name="adj2" fmla="val -24204"/>
            </a:avLst>
          </a:prstGeom>
          <a:solidFill>
            <a:schemeClr val="accent1"/>
          </a:solidFill>
          <a:ln w="9525">
            <a:solidFill>
              <a:schemeClr val="tx1"/>
            </a:solidFill>
            <a:miter lim="800000"/>
            <a:headEnd/>
            <a:tailEnd/>
          </a:ln>
        </p:spPr>
        <p:txBody>
          <a:bodyPr/>
          <a:lstStyle/>
          <a:p>
            <a:r>
              <a:rPr lang="en-AU" sz="2400" b="1" dirty="0">
                <a:solidFill>
                  <a:schemeClr val="bg1"/>
                </a:solidFill>
              </a:rPr>
              <a:t>EVER since I have been scrutinizing political events, I have taken a tremendous interest in propagandist activity. I saw that the Socialist-Marxist organizations mastered and applied this instrument with astounding skill. And I soon realized that the correct use of propaganda is a true art which has remained practically unknown to the bourgeois parties</a:t>
            </a:r>
            <a:r>
              <a:rPr lang="en-AU" dirty="0">
                <a:solidFill>
                  <a:schemeClr val="bg1"/>
                </a:solidFill>
              </a:rPr>
              <a:t>. </a:t>
            </a:r>
          </a:p>
          <a:p>
            <a:pPr algn="ctr"/>
            <a:r>
              <a:rPr lang="en-AU" dirty="0">
                <a:solidFill>
                  <a:schemeClr val="bg1"/>
                </a:solidFill>
              </a:rPr>
              <a:t/>
            </a:r>
            <a:br>
              <a:rPr lang="en-AU" dirty="0">
                <a:solidFill>
                  <a:schemeClr val="bg1"/>
                </a:solidFill>
              </a:rPr>
            </a:br>
            <a:endParaRPr lang="en-AU" dirty="0">
              <a:solidFill>
                <a:schemeClr val="bg1"/>
              </a:solidFill>
            </a:endParaRPr>
          </a:p>
        </p:txBody>
      </p:sp>
      <p:pic>
        <p:nvPicPr>
          <p:cNvPr id="17411" name="Picture 7" descr="Hitl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15063" y="1428750"/>
            <a:ext cx="2611437" cy="353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Rectangle 9"/>
          <p:cNvSpPr>
            <a:spLocks noGrp="1" noChangeArrowheads="1"/>
          </p:cNvSpPr>
          <p:nvPr>
            <p:ph type="title"/>
          </p:nvPr>
        </p:nvSpPr>
        <p:spPr>
          <a:xfrm>
            <a:off x="357188" y="142875"/>
            <a:ext cx="8229600" cy="1143000"/>
          </a:xfrm>
        </p:spPr>
        <p:txBody>
          <a:bodyPr/>
          <a:lstStyle/>
          <a:p>
            <a:pPr eaLnBrk="1" hangingPunct="1"/>
            <a:r>
              <a:rPr lang="en-AU">
                <a:latin typeface="Arial" charset="0"/>
              </a:rPr>
              <a:t>Nazi Germany</a:t>
            </a:r>
          </a:p>
        </p:txBody>
      </p:sp>
      <p:sp>
        <p:nvSpPr>
          <p:cNvPr id="17413" name="Rectangle 7"/>
          <p:cNvSpPr>
            <a:spLocks noChangeArrowheads="1"/>
          </p:cNvSpPr>
          <p:nvPr/>
        </p:nvSpPr>
        <p:spPr bwMode="auto">
          <a:xfrm>
            <a:off x="4643438" y="5357813"/>
            <a:ext cx="3633787" cy="646112"/>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AU" i="1">
                <a:solidFill>
                  <a:srgbClr val="000000"/>
                </a:solidFill>
              </a:rPr>
              <a:t>Mein Kampf </a:t>
            </a:r>
            <a:r>
              <a:rPr lang="en-AU">
                <a:solidFill>
                  <a:srgbClr val="000000"/>
                </a:solidFill>
              </a:rPr>
              <a:t>by Adolf Hitler</a:t>
            </a:r>
            <a:br>
              <a:rPr lang="en-AU">
                <a:solidFill>
                  <a:srgbClr val="000000"/>
                </a:solidFill>
              </a:rPr>
            </a:br>
            <a:r>
              <a:rPr lang="en-AU">
                <a:solidFill>
                  <a:srgbClr val="000000"/>
                </a:solidFill>
              </a:rPr>
              <a:t>Volume One - A Reckoning</a:t>
            </a:r>
            <a:endParaRPr lang="en-AU"/>
          </a:p>
        </p:txBody>
      </p:sp>
    </p:spTree>
    <p:extLst>
      <p:ext uri="{BB962C8B-B14F-4D97-AF65-F5344CB8AC3E}">
        <p14:creationId xmlns:p14="http://schemas.microsoft.com/office/powerpoint/2010/main" xmlns="" val="3735161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Goebbel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08850" y="4292600"/>
            <a:ext cx="1400175" cy="2017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9" name="AutoShape 7"/>
          <p:cNvSpPr>
            <a:spLocks noChangeArrowheads="1"/>
          </p:cNvSpPr>
          <p:nvPr/>
        </p:nvSpPr>
        <p:spPr bwMode="auto">
          <a:xfrm>
            <a:off x="250825" y="620713"/>
            <a:ext cx="6985000" cy="4568825"/>
          </a:xfrm>
          <a:prstGeom prst="wedgeRoundRectCallout">
            <a:avLst>
              <a:gd name="adj1" fmla="val 38727"/>
              <a:gd name="adj2" fmla="val 56741"/>
              <a:gd name="adj3" fmla="val 16667"/>
            </a:avLst>
          </a:prstGeom>
          <a:solidFill>
            <a:schemeClr val="accent1"/>
          </a:solidFill>
          <a:ln w="9525">
            <a:solidFill>
              <a:schemeClr val="tx1"/>
            </a:solidFill>
            <a:miter lim="800000"/>
            <a:headEnd/>
            <a:tailEnd/>
          </a:ln>
        </p:spPr>
        <p:txBody>
          <a:bodyPr/>
          <a:lstStyle/>
          <a:p>
            <a:pPr>
              <a:lnSpc>
                <a:spcPct val="80000"/>
              </a:lnSpc>
              <a:spcBef>
                <a:spcPct val="20000"/>
              </a:spcBef>
              <a:buFontTx/>
              <a:buChar char="•"/>
            </a:pPr>
            <a:r>
              <a:rPr lang="en-AU" sz="2400" dirty="0">
                <a:solidFill>
                  <a:schemeClr val="bg1"/>
                </a:solidFill>
              </a:rPr>
              <a:t>We do not intend to use the radio only for our partisan purposes. We want room for entertainment, popular arts, games, jokes and music. But everything should have a relationship to our day. Everything should include the theme of our great reconstructive work, or at least not stand in its way. </a:t>
            </a:r>
            <a:r>
              <a:rPr lang="en-AU" sz="2400" b="1" dirty="0">
                <a:solidFill>
                  <a:schemeClr val="bg1"/>
                </a:solidFill>
              </a:rPr>
              <a:t>Above all it is necessary to clearly centralize all radio activities</a:t>
            </a:r>
            <a:r>
              <a:rPr lang="en-AU" sz="2400" dirty="0">
                <a:solidFill>
                  <a:schemeClr val="bg1"/>
                </a:solidFill>
              </a:rPr>
              <a:t>, to place spiritual tasks ahead of technical ones, to introduce the leadership principle, to provide a clear worldview, and to present this worldview in flexible ways.</a:t>
            </a:r>
          </a:p>
          <a:p>
            <a:pPr>
              <a:lnSpc>
                <a:spcPct val="80000"/>
              </a:lnSpc>
              <a:spcBef>
                <a:spcPct val="20000"/>
              </a:spcBef>
              <a:buFontTx/>
              <a:buChar char="•"/>
            </a:pPr>
            <a:endParaRPr lang="en-AU" sz="2400" dirty="0">
              <a:solidFill>
                <a:schemeClr val="bg1"/>
              </a:solidFill>
            </a:endParaRPr>
          </a:p>
          <a:p>
            <a:pPr algn="ctr"/>
            <a:r>
              <a:rPr lang="en-AU" sz="2400" b="1" dirty="0">
                <a:solidFill>
                  <a:schemeClr val="bg1"/>
                </a:solidFill>
              </a:rPr>
              <a:t>- Goebbels</a:t>
            </a:r>
          </a:p>
        </p:txBody>
      </p:sp>
    </p:spTree>
    <p:extLst>
      <p:ext uri="{BB962C8B-B14F-4D97-AF65-F5344CB8AC3E}">
        <p14:creationId xmlns:p14="http://schemas.microsoft.com/office/powerpoint/2010/main" xmlns="" val="3428990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a:latin typeface="Arial" charset="0"/>
            </a:endParaRPr>
          </a:p>
        </p:txBody>
      </p:sp>
      <p:sp>
        <p:nvSpPr>
          <p:cNvPr id="19459" name="Rectangle 3"/>
          <p:cNvSpPr>
            <a:spLocks noGrp="1" noChangeArrowheads="1"/>
          </p:cNvSpPr>
          <p:nvPr>
            <p:ph idx="1"/>
          </p:nvPr>
        </p:nvSpPr>
        <p:spPr/>
        <p:txBody>
          <a:bodyPr/>
          <a:lstStyle/>
          <a:p>
            <a:pPr eaLnBrk="1" hangingPunct="1"/>
            <a:endParaRPr lang="en-US">
              <a:latin typeface="Arial" charset="0"/>
            </a:endParaRPr>
          </a:p>
        </p:txBody>
      </p:sp>
      <p:pic>
        <p:nvPicPr>
          <p:cNvPr id="19460" name="Picture 5" descr="Reichsparteita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2802751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a:latin typeface="Arial" charset="0"/>
            </a:endParaRPr>
          </a:p>
        </p:txBody>
      </p:sp>
      <p:sp>
        <p:nvSpPr>
          <p:cNvPr id="20483" name="Rectangle 3"/>
          <p:cNvSpPr>
            <a:spLocks noGrp="1" noChangeArrowheads="1"/>
          </p:cNvSpPr>
          <p:nvPr>
            <p:ph idx="1"/>
          </p:nvPr>
        </p:nvSpPr>
        <p:spPr/>
        <p:txBody>
          <a:bodyPr/>
          <a:lstStyle/>
          <a:p>
            <a:pPr eaLnBrk="1" hangingPunct="1"/>
            <a:endParaRPr lang="en-US">
              <a:latin typeface="Arial" charset="0"/>
            </a:endParaRPr>
          </a:p>
        </p:txBody>
      </p:sp>
      <p:pic>
        <p:nvPicPr>
          <p:cNvPr id="20484" name="Picture 5" descr="rpt38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51991573"/>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95288" y="476250"/>
            <a:ext cx="8229600" cy="4525963"/>
          </a:xfrm>
          <a:prstGeom prst="rect">
            <a:avLst/>
          </a:prstGeom>
          <a:noFill/>
        </p:spPr>
        <p:txBody>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Tx/>
              <a:buChar char="•"/>
            </a:pPr>
            <a:r>
              <a:rPr lang="en-AU" sz="3200"/>
              <a:t>Like Stalin, Adolph Hitler denied his subjects access to the truth. His Third Reich </a:t>
            </a:r>
            <a:r>
              <a:rPr lang="ja-JP" altLang="en-AU" sz="3200"/>
              <a:t>“</a:t>
            </a:r>
            <a:r>
              <a:rPr lang="en-AU" sz="3200"/>
              <a:t>can be read as a war against memory – an Orwellian falsification of reality...</a:t>
            </a:r>
            <a:r>
              <a:rPr lang="ja-JP" altLang="en-AU" sz="3200"/>
              <a:t>”</a:t>
            </a:r>
            <a:r>
              <a:rPr lang="en-AU" sz="3200"/>
              <a:t> (Primo Levi) Oceania conducts an unceasing war on memory-evidence that conflicts with the latest official line is systematically destroyed &amp; a false trail is laid in its place.</a:t>
            </a:r>
          </a:p>
        </p:txBody>
      </p:sp>
      <p:pic>
        <p:nvPicPr>
          <p:cNvPr id="21507" name="Picture 6" descr="http://upload.wikimedia.org/wikipedia/en/thumb/6/6e/Stalin_Hitler_photomontage.png/180px-Stalin_Hitler_photomontage.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14813" y="4643438"/>
            <a:ext cx="1714500"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1296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428625" y="785813"/>
            <a:ext cx="8229600" cy="5214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r>
              <a:rPr lang="en-AU" sz="2800" dirty="0"/>
              <a:t>The </a:t>
            </a:r>
            <a:r>
              <a:rPr lang="en-AU" sz="2800" dirty="0" smtClean="0"/>
              <a:t>author:</a:t>
            </a:r>
            <a:endParaRPr lang="en-AU" sz="2800" dirty="0"/>
          </a:p>
          <a:p>
            <a:pPr marL="342900" indent="-342900">
              <a:spcBef>
                <a:spcPct val="20000"/>
              </a:spcBef>
              <a:buFontTx/>
              <a:buChar char="•"/>
            </a:pPr>
            <a:r>
              <a:rPr lang="en-AU" sz="2800" dirty="0"/>
              <a:t>Born Eric Blair 1903, died George Orwell 1949.</a:t>
            </a:r>
          </a:p>
          <a:p>
            <a:pPr marL="342900" indent="-342900">
              <a:spcBef>
                <a:spcPct val="20000"/>
              </a:spcBef>
              <a:buFontTx/>
              <a:buChar char="•"/>
            </a:pPr>
            <a:r>
              <a:rPr lang="en-AU" sz="2800" dirty="0"/>
              <a:t>Classical education at Eton - won scholarship</a:t>
            </a:r>
          </a:p>
          <a:p>
            <a:pPr marL="342900" indent="-342900">
              <a:spcBef>
                <a:spcPct val="20000"/>
              </a:spcBef>
              <a:buFontTx/>
              <a:buChar char="•"/>
            </a:pPr>
            <a:r>
              <a:rPr lang="en-AU" sz="2800" dirty="0"/>
              <a:t>Worked as a Colonial Officer in Burma – resigned 1927</a:t>
            </a:r>
          </a:p>
          <a:p>
            <a:pPr marL="742950" lvl="1" indent="-285750">
              <a:spcBef>
                <a:spcPct val="20000"/>
              </a:spcBef>
              <a:buFontTx/>
              <a:buChar char="–"/>
            </a:pPr>
            <a:r>
              <a:rPr lang="en-AU" sz="2400" dirty="0">
                <a:solidFill>
                  <a:schemeClr val="hlink"/>
                </a:solidFill>
              </a:rPr>
              <a:t>he hated authority</a:t>
            </a:r>
          </a:p>
          <a:p>
            <a:pPr marL="742950" lvl="1" indent="-285750">
              <a:spcBef>
                <a:spcPct val="20000"/>
              </a:spcBef>
              <a:buFontTx/>
              <a:buChar char="–"/>
            </a:pPr>
            <a:r>
              <a:rPr lang="en-AU" sz="2400" dirty="0">
                <a:solidFill>
                  <a:schemeClr val="hlink"/>
                </a:solidFill>
              </a:rPr>
              <a:t>he hated injustice</a:t>
            </a:r>
          </a:p>
          <a:p>
            <a:pPr marL="742950" lvl="1" indent="-285750">
              <a:spcBef>
                <a:spcPct val="20000"/>
              </a:spcBef>
            </a:pPr>
            <a:endParaRPr lang="en-AU" sz="2400" dirty="0"/>
          </a:p>
          <a:p>
            <a:pPr marL="742950" lvl="1" indent="-285750">
              <a:spcBef>
                <a:spcPct val="20000"/>
              </a:spcBef>
            </a:pPr>
            <a:r>
              <a:rPr lang="ja-JP" altLang="en-AU" sz="2400" dirty="0"/>
              <a:t>‘</a:t>
            </a:r>
            <a:r>
              <a:rPr lang="en-AU" sz="2400" dirty="0"/>
              <a:t>I knew I had a facility with words and a power of facing unpleasant facts.</a:t>
            </a:r>
            <a:r>
              <a:rPr lang="ja-JP" altLang="en-AU" sz="2400" dirty="0"/>
              <a:t>’</a:t>
            </a:r>
            <a:r>
              <a:rPr lang="en-AU" sz="2400" dirty="0"/>
              <a:t> </a:t>
            </a:r>
            <a:r>
              <a:rPr lang="en-AU" sz="2400" i="1" dirty="0"/>
              <a:t>The Hanging.</a:t>
            </a:r>
            <a:endParaRPr lang="en-AU" sz="2400" i="1" dirty="0">
              <a:solidFill>
                <a:schemeClr val="hlink"/>
              </a:solidFill>
            </a:endParaRPr>
          </a:p>
        </p:txBody>
      </p:sp>
    </p:spTree>
    <p:extLst>
      <p:ext uri="{BB962C8B-B14F-4D97-AF65-F5344CB8AC3E}">
        <p14:creationId xmlns:p14="http://schemas.microsoft.com/office/powerpoint/2010/main" xmlns="" val="117615554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a:latin typeface="Arial" charset="0"/>
            </a:endParaRPr>
          </a:p>
        </p:txBody>
      </p:sp>
      <p:sp>
        <p:nvSpPr>
          <p:cNvPr id="40963" name="Content Placeholder 2"/>
          <p:cNvSpPr>
            <a:spLocks noGrp="1"/>
          </p:cNvSpPr>
          <p:nvPr>
            <p:ph idx="1"/>
          </p:nvPr>
        </p:nvSpPr>
        <p:spPr/>
        <p:txBody>
          <a:bodyPr/>
          <a:lstStyle/>
          <a:p>
            <a:endParaRPr lang="en-US">
              <a:latin typeface="Arial" charset="0"/>
            </a:endParaRPr>
          </a:p>
        </p:txBody>
      </p:sp>
      <p:sp>
        <p:nvSpPr>
          <p:cNvPr id="4" name="Content Placeholder 2"/>
          <p:cNvSpPr txBox="1">
            <a:spLocks/>
          </p:cNvSpPr>
          <p:nvPr/>
        </p:nvSpPr>
        <p:spPr bwMode="auto">
          <a:xfrm>
            <a:off x="457200" y="428625"/>
            <a:ext cx="8229600" cy="5697538"/>
          </a:xfrm>
          <a:prstGeom prst="rect">
            <a:avLst/>
          </a:prstGeom>
          <a:noFill/>
          <a:ln w="9525">
            <a:noFill/>
            <a:miter lim="800000"/>
            <a:headEnd/>
            <a:tailEnd/>
          </a:ln>
        </p:spPr>
        <p:txBody>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FontTx/>
              <a:buChar char="•"/>
            </a:pPr>
            <a:r>
              <a:rPr lang="en-AU" sz="3200" u="sng"/>
              <a:t>Surveillance and control </a:t>
            </a:r>
          </a:p>
          <a:p>
            <a:pPr>
              <a:spcBef>
                <a:spcPct val="20000"/>
              </a:spcBef>
            </a:pPr>
            <a:r>
              <a:rPr lang="en-AU" sz="3200"/>
              <a:t>The people of this society are constantly being watched by telescreens (monitors that have an ability to project images and take in images)</a:t>
            </a:r>
          </a:p>
          <a:p>
            <a:pPr>
              <a:spcBef>
                <a:spcPct val="20000"/>
              </a:spcBef>
            </a:pPr>
            <a:r>
              <a:rPr lang="en-AU" sz="3200"/>
              <a:t>They are also watching each other. Any small facial gesture or sigh can give you away.</a:t>
            </a:r>
          </a:p>
          <a:p>
            <a:pPr>
              <a:spcBef>
                <a:spcPct val="20000"/>
              </a:spcBef>
            </a:pPr>
            <a:r>
              <a:rPr lang="en-AU" sz="3200"/>
              <a:t>It doesn</a:t>
            </a:r>
            <a:r>
              <a:rPr lang="ja-JP" altLang="en-AU" sz="3200"/>
              <a:t>’</a:t>
            </a:r>
            <a:r>
              <a:rPr lang="en-AU" sz="3200"/>
              <a:t>t matter if you are innocent</a:t>
            </a:r>
          </a:p>
        </p:txBody>
      </p:sp>
      <p:pic>
        <p:nvPicPr>
          <p:cNvPr id="40965" name="Picture 6" descr="MMj03363660000[1]"/>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7143750" y="4286250"/>
            <a:ext cx="1655763"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45439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AU">
                <a:latin typeface="Arial" charset="0"/>
              </a:rPr>
              <a:t>Big Brother is Watching </a:t>
            </a:r>
          </a:p>
        </p:txBody>
      </p:sp>
      <p:pic>
        <p:nvPicPr>
          <p:cNvPr id="43011" name="Picture 4"/>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3059113" y="1341438"/>
            <a:ext cx="2727325" cy="3621087"/>
          </a:xfrm>
          <a:noFill/>
        </p:spPr>
      </p:pic>
      <p:sp>
        <p:nvSpPr>
          <p:cNvPr id="43012" name="Rectangle 5"/>
          <p:cNvSpPr>
            <a:spLocks noChangeArrowheads="1"/>
          </p:cNvSpPr>
          <p:nvPr/>
        </p:nvSpPr>
        <p:spPr bwMode="auto">
          <a:xfrm>
            <a:off x="428625" y="5000625"/>
            <a:ext cx="8229600" cy="92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AU" sz="6000">
                <a:solidFill>
                  <a:schemeClr val="tx2"/>
                </a:solidFill>
              </a:rPr>
              <a:t>YOU </a:t>
            </a:r>
          </a:p>
        </p:txBody>
      </p:sp>
      <p:sp>
        <p:nvSpPr>
          <p:cNvPr id="43013" name="TextBox 6"/>
          <p:cNvSpPr txBox="1">
            <a:spLocks noChangeArrowheads="1"/>
          </p:cNvSpPr>
          <p:nvPr/>
        </p:nvSpPr>
        <p:spPr bwMode="auto">
          <a:xfrm>
            <a:off x="928688" y="6072188"/>
            <a:ext cx="74295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AU" dirty="0" smtClean="0"/>
              <a:t>!</a:t>
            </a:r>
            <a:endParaRPr lang="en-AU" dirty="0"/>
          </a:p>
        </p:txBody>
      </p:sp>
    </p:spTree>
    <p:extLst>
      <p:ext uri="{BB962C8B-B14F-4D97-AF65-F5344CB8AC3E}">
        <p14:creationId xmlns:p14="http://schemas.microsoft.com/office/powerpoint/2010/main" xmlns="" val="418004280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5750" y="285750"/>
            <a:ext cx="8229600" cy="1143000"/>
          </a:xfrm>
          <a:prstGeom prst="rect">
            <a:avLst/>
          </a:prstGeom>
        </p:spPr>
        <p:txBody>
          <a:bodyPr/>
          <a:lstStyle/>
          <a:p>
            <a:pPr algn="ctr">
              <a:defRPr/>
            </a:pPr>
            <a:r>
              <a:rPr lang="en-AU" sz="4400" kern="0">
                <a:solidFill>
                  <a:schemeClr val="tx2"/>
                </a:solidFill>
                <a:latin typeface="+mj-lt"/>
                <a:ea typeface="+mj-ea"/>
                <a:cs typeface="+mj-cs"/>
              </a:rPr>
              <a:t>Children of the revolution</a:t>
            </a:r>
            <a:endParaRPr lang="en-AU" sz="4400" kern="0" dirty="0">
              <a:solidFill>
                <a:schemeClr val="tx2"/>
              </a:solidFill>
              <a:latin typeface="+mj-lt"/>
              <a:ea typeface="+mj-ea"/>
              <a:cs typeface="+mj-cs"/>
            </a:endParaRPr>
          </a:p>
        </p:txBody>
      </p:sp>
      <p:sp>
        <p:nvSpPr>
          <p:cNvPr id="3" name="Content Placeholder 2"/>
          <p:cNvSpPr txBox="1">
            <a:spLocks/>
          </p:cNvSpPr>
          <p:nvPr/>
        </p:nvSpPr>
        <p:spPr>
          <a:xfrm>
            <a:off x="457200" y="1600200"/>
            <a:ext cx="8229600" cy="4525963"/>
          </a:xfrm>
          <a:prstGeom prst="rect">
            <a:avLst/>
          </a:prstGeom>
        </p:spPr>
        <p:txBody>
          <a:bodyPr/>
          <a:lstStyle/>
          <a:p>
            <a:pPr marL="342900" indent="-342900">
              <a:spcBef>
                <a:spcPct val="20000"/>
              </a:spcBef>
              <a:defRPr/>
            </a:pPr>
            <a:r>
              <a:rPr lang="en-AU" sz="3200" kern="0" dirty="0">
                <a:latin typeface="+mn-lt"/>
                <a:ea typeface="+mn-ea"/>
              </a:rPr>
              <a:t>In the Soviet Union</a:t>
            </a:r>
            <a:r>
              <a:rPr lang="en-AU" sz="3200" kern="0" dirty="0" smtClean="0">
                <a:latin typeface="+mn-lt"/>
                <a:ea typeface="+mn-ea"/>
              </a:rPr>
              <a:t>, young </a:t>
            </a:r>
            <a:r>
              <a:rPr lang="en-AU" sz="3200" kern="0" dirty="0">
                <a:latin typeface="+mn-lt"/>
                <a:ea typeface="+mn-ea"/>
              </a:rPr>
              <a:t>people were encouraged to join the political group.  They were called Young Pioneers (aged between 7-13</a:t>
            </a:r>
            <a:r>
              <a:rPr lang="en-AU" sz="3200" kern="0" dirty="0" smtClean="0">
                <a:latin typeface="+mn-lt"/>
                <a:ea typeface="+mn-ea"/>
              </a:rPr>
              <a:t>).</a:t>
            </a:r>
            <a:endParaRPr lang="en-AU" sz="3200" kern="0" dirty="0">
              <a:latin typeface="+mn-lt"/>
              <a:ea typeface="+mn-ea"/>
            </a:endParaRPr>
          </a:p>
          <a:p>
            <a:pPr marL="342900" indent="-342900">
              <a:spcBef>
                <a:spcPct val="20000"/>
              </a:spcBef>
              <a:defRPr/>
            </a:pPr>
            <a:r>
              <a:rPr lang="en-AU" sz="3200" kern="0" dirty="0">
                <a:latin typeface="+mn-lt"/>
                <a:ea typeface="+mn-ea"/>
              </a:rPr>
              <a:t>If you were a </a:t>
            </a:r>
            <a:r>
              <a:rPr lang="en-AU" sz="3200" kern="0" dirty="0" smtClean="0">
                <a:latin typeface="+mn-lt"/>
                <a:ea typeface="+mn-ea"/>
              </a:rPr>
              <a:t>Young Pioneer </a:t>
            </a:r>
            <a:r>
              <a:rPr lang="en-AU" sz="3200" kern="0" dirty="0">
                <a:latin typeface="+mn-lt"/>
                <a:ea typeface="+mn-ea"/>
              </a:rPr>
              <a:t>member you got into university automatically, so there was great pressure to join. </a:t>
            </a:r>
          </a:p>
        </p:txBody>
      </p:sp>
    </p:spTree>
    <p:extLst>
      <p:ext uri="{BB962C8B-B14F-4D97-AF65-F5344CB8AC3E}">
        <p14:creationId xmlns:p14="http://schemas.microsoft.com/office/powerpoint/2010/main" xmlns="" val="2593379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algn="ctr">
              <a:defRPr/>
            </a:pPr>
            <a:r>
              <a:rPr lang="en-AU" sz="4400" kern="0">
                <a:solidFill>
                  <a:schemeClr val="tx2"/>
                </a:solidFill>
                <a:latin typeface="+mj-lt"/>
                <a:ea typeface="+mj-ea"/>
                <a:cs typeface="+mj-cs"/>
              </a:rPr>
              <a:t>Hitler Youth</a:t>
            </a:r>
          </a:p>
        </p:txBody>
      </p:sp>
      <p:sp>
        <p:nvSpPr>
          <p:cNvPr id="3" name="Rectangle 4"/>
          <p:cNvSpPr txBox="1">
            <a:spLocks noChangeArrowheads="1"/>
          </p:cNvSpPr>
          <p:nvPr/>
        </p:nvSpPr>
        <p:spPr>
          <a:xfrm>
            <a:off x="2051050" y="1600200"/>
            <a:ext cx="6635750" cy="4525963"/>
          </a:xfrm>
          <a:prstGeom prst="rect">
            <a:avLst/>
          </a:prstGeom>
          <a:noFill/>
        </p:spPr>
        <p:txBody>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spcBef>
                <a:spcPct val="20000"/>
              </a:spcBef>
              <a:buFontTx/>
              <a:buChar char="•"/>
            </a:pPr>
            <a:r>
              <a:rPr lang="en-AU" sz="2400"/>
              <a:t>"My teaching is hard. Weakness has to be knocked out of them. In my Ordensburgen a youth will grow up before which the world will shrink back. A violently active dominating, intrepid, brutal youth - that is what I am after". Youth must be all those things. It must be indifferent to pain. There must be no weakness or tenderness in it. I want to see once more in its eyes the gleam of pride and independence of the beast of prey. "I will have no intellectual training. Knowledge is ruin to my young men.</a:t>
            </a:r>
          </a:p>
          <a:p>
            <a:pPr eaLnBrk="1" hangingPunct="1">
              <a:lnSpc>
                <a:spcPct val="80000"/>
              </a:lnSpc>
              <a:spcBef>
                <a:spcPct val="20000"/>
              </a:spcBef>
            </a:pPr>
            <a:endParaRPr lang="en-AU" sz="2400"/>
          </a:p>
        </p:txBody>
      </p:sp>
      <p:pic>
        <p:nvPicPr>
          <p:cNvPr id="27652" name="Picture 5" descr="Hitl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8313" y="4652963"/>
            <a:ext cx="1439862" cy="1947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3" name="AutoShape 6"/>
          <p:cNvSpPr>
            <a:spLocks noChangeArrowheads="1"/>
          </p:cNvSpPr>
          <p:nvPr/>
        </p:nvSpPr>
        <p:spPr bwMode="auto">
          <a:xfrm>
            <a:off x="1979613" y="1268413"/>
            <a:ext cx="6840537" cy="4248150"/>
          </a:xfrm>
          <a:prstGeom prst="wedgeRectCallout">
            <a:avLst>
              <a:gd name="adj1" fmla="val -45870"/>
              <a:gd name="adj2" fmla="val 64912"/>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p>
        </p:txBody>
      </p:sp>
    </p:spTree>
    <p:extLst>
      <p:ext uri="{BB962C8B-B14F-4D97-AF65-F5344CB8AC3E}">
        <p14:creationId xmlns:p14="http://schemas.microsoft.com/office/powerpoint/2010/main" xmlns="" val="2389270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en-US">
              <a:latin typeface="Arial" charset="0"/>
            </a:endParaRPr>
          </a:p>
        </p:txBody>
      </p:sp>
      <p:pic>
        <p:nvPicPr>
          <p:cNvPr id="29699" name="Picture 5" descr="GERwomen"/>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571625" y="857250"/>
            <a:ext cx="3279775" cy="4929188"/>
          </a:xfrm>
          <a:noFill/>
        </p:spPr>
      </p:pic>
    </p:spTree>
    <p:extLst>
      <p:ext uri="{BB962C8B-B14F-4D97-AF65-F5344CB8AC3E}">
        <p14:creationId xmlns:p14="http://schemas.microsoft.com/office/powerpoint/2010/main" xmlns="" val="314917905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AU" dirty="0">
                <a:latin typeface="Arial" charset="0"/>
              </a:rPr>
              <a:t>What does this remind </a:t>
            </a:r>
            <a:r>
              <a:rPr lang="en-AU" dirty="0" smtClean="0">
                <a:latin typeface="Arial" charset="0"/>
              </a:rPr>
              <a:t>you of?</a:t>
            </a:r>
            <a:endParaRPr lang="en-AU" dirty="0">
              <a:latin typeface="Arial" charset="0"/>
            </a:endParaRPr>
          </a:p>
        </p:txBody>
      </p:sp>
      <p:sp>
        <p:nvSpPr>
          <p:cNvPr id="30723" name="Rectangle 4"/>
          <p:cNvSpPr>
            <a:spLocks noGrp="1" noChangeArrowheads="1"/>
          </p:cNvSpPr>
          <p:nvPr>
            <p:ph idx="1"/>
          </p:nvPr>
        </p:nvSpPr>
        <p:spPr/>
        <p:txBody>
          <a:bodyPr>
            <a:normAutofit fontScale="92500"/>
          </a:bodyPr>
          <a:lstStyle/>
          <a:p>
            <a:pPr eaLnBrk="1" hangingPunct="1">
              <a:buFont typeface="Wingdings 2" charset="0"/>
              <a:buNone/>
            </a:pPr>
            <a:r>
              <a:rPr lang="ja-JP" altLang="en-AU" dirty="0">
                <a:latin typeface="Arial" charset="0"/>
              </a:rPr>
              <a:t>“</a:t>
            </a:r>
            <a:r>
              <a:rPr lang="en-AU" dirty="0">
                <a:latin typeface="Arial" charset="0"/>
              </a:rPr>
              <a:t>How easy it was, thought Winston, if you did not look about you, to believe that the physical type set up by the Party as an ideal, - tall muscular youths and deep bosomed maidens, blond haired, vital, sunburnt, carefree –existed and even predominated</a:t>
            </a:r>
            <a:r>
              <a:rPr lang="ja-JP" altLang="en-AU" dirty="0">
                <a:latin typeface="Arial" charset="0"/>
              </a:rPr>
              <a:t>”</a:t>
            </a:r>
            <a:endParaRPr lang="en-AU" dirty="0">
              <a:latin typeface="Arial" charset="0"/>
            </a:endParaRPr>
          </a:p>
          <a:p>
            <a:pPr eaLnBrk="1" hangingPunct="1">
              <a:buFontTx/>
              <a:buNone/>
            </a:pPr>
            <a:r>
              <a:rPr lang="en-AU" dirty="0">
                <a:latin typeface="Arial" charset="0"/>
              </a:rPr>
              <a:t>    </a:t>
            </a:r>
          </a:p>
          <a:p>
            <a:pPr eaLnBrk="1" hangingPunct="1">
              <a:buFontTx/>
              <a:buNone/>
            </a:pPr>
            <a:endParaRPr lang="en-AU" i="1" dirty="0">
              <a:latin typeface="Arial" charset="0"/>
            </a:endParaRPr>
          </a:p>
          <a:p>
            <a:pPr eaLnBrk="1" hangingPunct="1">
              <a:buFontTx/>
              <a:buNone/>
            </a:pPr>
            <a:r>
              <a:rPr lang="en-AU" i="1" dirty="0">
                <a:latin typeface="Arial" charset="0"/>
              </a:rPr>
              <a:t>Nineteen Eighty-Four </a:t>
            </a:r>
            <a:r>
              <a:rPr lang="en-AU" i="1" dirty="0" smtClean="0">
                <a:latin typeface="Arial" charset="0"/>
              </a:rPr>
              <a:t>(</a:t>
            </a:r>
            <a:r>
              <a:rPr lang="en-AU" dirty="0" smtClean="0">
                <a:latin typeface="Arial" charset="0"/>
              </a:rPr>
              <a:t>p63).</a:t>
            </a:r>
            <a:endParaRPr lang="en-AU" dirty="0">
              <a:latin typeface="Arial" charset="0"/>
            </a:endParaRPr>
          </a:p>
        </p:txBody>
      </p:sp>
    </p:spTree>
    <p:extLst>
      <p:ext uri="{BB962C8B-B14F-4D97-AF65-F5344CB8AC3E}">
        <p14:creationId xmlns:p14="http://schemas.microsoft.com/office/powerpoint/2010/main" xmlns="" val="2496235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l" eaLnBrk="1" hangingPunct="1"/>
            <a:r>
              <a:rPr lang="en-AU" dirty="0">
                <a:latin typeface="Arial" charset="0"/>
              </a:rPr>
              <a:t>Some themes…</a:t>
            </a:r>
          </a:p>
        </p:txBody>
      </p:sp>
      <p:sp>
        <p:nvSpPr>
          <p:cNvPr id="45059" name="Content Placeholder 2"/>
          <p:cNvSpPr>
            <a:spLocks noGrp="1"/>
          </p:cNvSpPr>
          <p:nvPr>
            <p:ph idx="1"/>
          </p:nvPr>
        </p:nvSpPr>
        <p:spPr/>
        <p:txBody>
          <a:bodyPr/>
          <a:lstStyle/>
          <a:p>
            <a:pPr eaLnBrk="1" hangingPunct="1"/>
            <a:endParaRPr lang="en-US" dirty="0">
              <a:latin typeface="Arial" charset="0"/>
            </a:endParaRPr>
          </a:p>
        </p:txBody>
      </p:sp>
      <p:sp>
        <p:nvSpPr>
          <p:cNvPr id="45060" name="Rectangle 3"/>
          <p:cNvSpPr>
            <a:spLocks noChangeArrowheads="1"/>
          </p:cNvSpPr>
          <p:nvPr/>
        </p:nvSpPr>
        <p:spPr bwMode="auto">
          <a:xfrm>
            <a:off x="1071563" y="1214438"/>
            <a:ext cx="7215187" cy="4801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dirty="0"/>
              <a:t>The </a:t>
            </a:r>
            <a:r>
              <a:rPr lang="en-US" dirty="0" smtClean="0"/>
              <a:t>lack </a:t>
            </a:r>
            <a:r>
              <a:rPr lang="en-US" dirty="0"/>
              <a:t>of </a:t>
            </a:r>
            <a:r>
              <a:rPr lang="en-US" dirty="0" smtClean="0"/>
              <a:t>privacy</a:t>
            </a:r>
          </a:p>
          <a:p>
            <a:endParaRPr lang="en-US" dirty="0"/>
          </a:p>
          <a:p>
            <a:r>
              <a:rPr lang="en-US" dirty="0" smtClean="0"/>
              <a:t>The dangers of totalitarianism</a:t>
            </a:r>
            <a:endParaRPr lang="en-US" dirty="0"/>
          </a:p>
          <a:p>
            <a:endParaRPr lang="en-US" dirty="0"/>
          </a:p>
          <a:p>
            <a:r>
              <a:rPr lang="en-US" dirty="0" smtClean="0"/>
              <a:t>The </a:t>
            </a:r>
            <a:r>
              <a:rPr lang="en-US" dirty="0"/>
              <a:t>destruction of history.</a:t>
            </a:r>
          </a:p>
          <a:p>
            <a:endParaRPr lang="en-US" dirty="0"/>
          </a:p>
          <a:p>
            <a:r>
              <a:rPr lang="en-US" dirty="0"/>
              <a:t>The essential nature of memory.</a:t>
            </a:r>
          </a:p>
          <a:p>
            <a:endParaRPr lang="en-US" dirty="0"/>
          </a:p>
          <a:p>
            <a:r>
              <a:rPr lang="en-US" dirty="0"/>
              <a:t>An appreciation of the past.</a:t>
            </a:r>
          </a:p>
          <a:p>
            <a:endParaRPr lang="en-US" dirty="0"/>
          </a:p>
          <a:p>
            <a:r>
              <a:rPr lang="en-US" dirty="0"/>
              <a:t>The ultimate </a:t>
            </a:r>
            <a:r>
              <a:rPr lang="en-US" dirty="0" smtClean="0"/>
              <a:t>unreliability </a:t>
            </a:r>
            <a:r>
              <a:rPr lang="en-US" dirty="0"/>
              <a:t>of the human </a:t>
            </a:r>
            <a:r>
              <a:rPr lang="en-US" dirty="0" smtClean="0"/>
              <a:t>mind/memory</a:t>
            </a:r>
          </a:p>
          <a:p>
            <a:endParaRPr lang="en-US" dirty="0"/>
          </a:p>
          <a:p>
            <a:r>
              <a:rPr lang="en-US" dirty="0" smtClean="0"/>
              <a:t>Technology and Modernization</a:t>
            </a:r>
          </a:p>
          <a:p>
            <a:endParaRPr lang="en-US" dirty="0"/>
          </a:p>
          <a:p>
            <a:r>
              <a:rPr lang="en-US" dirty="0" smtClean="0"/>
              <a:t>The use of language </a:t>
            </a:r>
          </a:p>
          <a:p>
            <a:endParaRPr lang="en-US" dirty="0"/>
          </a:p>
          <a:p>
            <a:r>
              <a:rPr lang="en-US" smtClean="0"/>
              <a:t>Rebellion</a:t>
            </a:r>
            <a:endParaRPr lang="en-US" dirty="0"/>
          </a:p>
        </p:txBody>
      </p:sp>
    </p:spTree>
    <p:extLst>
      <p:ext uri="{BB962C8B-B14F-4D97-AF65-F5344CB8AC3E}">
        <p14:creationId xmlns:p14="http://schemas.microsoft.com/office/powerpoint/2010/main" xmlns="" val="24311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785813" y="571500"/>
            <a:ext cx="7786687" cy="547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AU" sz="4400" b="1"/>
              <a:t>Oceania</a:t>
            </a:r>
            <a:r>
              <a:rPr lang="en-AU" sz="4400"/>
              <a:t> –</a:t>
            </a:r>
          </a:p>
          <a:p>
            <a:endParaRPr lang="en-AU"/>
          </a:p>
          <a:p>
            <a:r>
              <a:rPr lang="en-AU" sz="3600"/>
              <a:t> One of the 3 Superstates. (Political System: Ingsoc) Winston Smith's home. Comprised of North and South America, Britain, Australia, and southern portions of Africa. Newspeak is the official language of Oceania, but standard English is still spoken by many. </a:t>
            </a:r>
          </a:p>
        </p:txBody>
      </p:sp>
    </p:spTree>
    <p:extLst>
      <p:ext uri="{BB962C8B-B14F-4D97-AF65-F5344CB8AC3E}">
        <p14:creationId xmlns:p14="http://schemas.microsoft.com/office/powerpoint/2010/main" xmlns="" val="2615964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hangingPunct="0"/>
            <a:r>
              <a:rPr lang="en-AU"/>
              <a:t/>
            </a:r>
            <a:br>
              <a:rPr lang="en-AU"/>
            </a:br>
            <a:endParaRPr lang="en-AU"/>
          </a:p>
          <a:p>
            <a:pPr eaLnBrk="0" hangingPunct="0"/>
            <a:r>
              <a:rPr lang="en-AU" sz="1600" b="1"/>
              <a:t>The Three Superstates</a:t>
            </a:r>
            <a:br>
              <a:rPr lang="en-AU" sz="1600" b="1"/>
            </a:br>
            <a:r>
              <a:rPr lang="en-AU" sz="900"/>
              <a:t>  </a:t>
            </a:r>
            <a:r>
              <a:rPr lang="en-AU" sz="18600"/>
              <a:t> </a:t>
            </a:r>
            <a:r>
              <a:rPr lang="en-AU"/>
              <a:t/>
            </a:r>
            <a:br>
              <a:rPr lang="en-AU"/>
            </a:br>
            <a:endParaRPr lang="en-AU"/>
          </a:p>
          <a:p>
            <a:pPr eaLnBrk="0" hangingPunct="0"/>
            <a:endParaRPr lang="en-AU"/>
          </a:p>
        </p:txBody>
      </p:sp>
      <p:pic>
        <p:nvPicPr>
          <p:cNvPr id="51203" name="Picture 2" descr="The Superstat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563" y="285750"/>
            <a:ext cx="8874125" cy="542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75597151"/>
      </p:ext>
    </p:extLst>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984-social-class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b="10001"/>
          <a:stretch>
            <a:fillRect/>
          </a:stretch>
        </p:blipFill>
        <p:spPr bwMode="auto">
          <a:xfrm>
            <a:off x="1454434" y="447479"/>
            <a:ext cx="6366721" cy="55560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5695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457200" y="620713"/>
            <a:ext cx="8229600" cy="5505450"/>
          </a:xfrm>
        </p:spPr>
        <p:txBody>
          <a:bodyPr/>
          <a:lstStyle/>
          <a:p>
            <a:pPr eaLnBrk="1" hangingPunct="1">
              <a:buFontTx/>
              <a:buNone/>
            </a:pPr>
            <a:endParaRPr lang="en-US">
              <a:latin typeface="Arial" charset="0"/>
            </a:endParaRPr>
          </a:p>
        </p:txBody>
      </p:sp>
      <p:sp>
        <p:nvSpPr>
          <p:cNvPr id="4099" name="Rectangle 4"/>
          <p:cNvSpPr>
            <a:spLocks noChangeArrowheads="1"/>
          </p:cNvSpPr>
          <p:nvPr/>
        </p:nvSpPr>
        <p:spPr bwMode="auto">
          <a:xfrm>
            <a:off x="683568" y="1052736"/>
            <a:ext cx="7624763"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105000"/>
              </a:lnSpc>
              <a:spcBef>
                <a:spcPct val="20000"/>
              </a:spcBef>
            </a:pPr>
            <a:r>
              <a:rPr lang="en-AU" sz="3200" dirty="0"/>
              <a:t>	</a:t>
            </a:r>
            <a:r>
              <a:rPr lang="en-AU" sz="2400" b="1" u="sng" dirty="0"/>
              <a:t>Nineteen Eighty Four</a:t>
            </a:r>
            <a:r>
              <a:rPr lang="en-AU" sz="2400" b="1" dirty="0"/>
              <a:t> is a </a:t>
            </a:r>
            <a:r>
              <a:rPr lang="en-AU" sz="2400" b="1" dirty="0" smtClean="0"/>
              <a:t>satire (</a:t>
            </a:r>
            <a:r>
              <a:rPr lang="en-US" sz="2400" dirty="0"/>
              <a:t>the use of humor, irony, exaggeration, or ridicule to expose and criticize people's stupidity or vices, particularly in the context of contemporary politics and other topical </a:t>
            </a:r>
            <a:r>
              <a:rPr lang="en-US" sz="2400" dirty="0" smtClean="0"/>
              <a:t>issues)</a:t>
            </a:r>
            <a:r>
              <a:rPr lang="en-AU" sz="2400" b="1" dirty="0" smtClean="0"/>
              <a:t> </a:t>
            </a:r>
            <a:r>
              <a:rPr lang="en-AU" sz="2400" b="1" dirty="0"/>
              <a:t>on trends in international politics at the end of WW2. </a:t>
            </a:r>
          </a:p>
          <a:p>
            <a:pPr marL="342900" indent="-342900">
              <a:lnSpc>
                <a:spcPct val="105000"/>
              </a:lnSpc>
              <a:spcBef>
                <a:spcPct val="20000"/>
              </a:spcBef>
            </a:pPr>
            <a:r>
              <a:rPr lang="en-AU" sz="2400" b="1" dirty="0"/>
              <a:t>	</a:t>
            </a:r>
          </a:p>
          <a:p>
            <a:pPr marL="342900" indent="-342900">
              <a:lnSpc>
                <a:spcPct val="105000"/>
              </a:lnSpc>
              <a:spcBef>
                <a:spcPct val="20000"/>
              </a:spcBef>
            </a:pPr>
            <a:r>
              <a:rPr lang="en-AU" sz="2400" b="1" dirty="0"/>
              <a:t>	</a:t>
            </a:r>
            <a:r>
              <a:rPr lang="en-AU" sz="2400" b="1" dirty="0" smtClean="0"/>
              <a:t>Orwell</a:t>
            </a:r>
            <a:r>
              <a:rPr lang="en-CA" sz="2400" b="1" dirty="0" smtClean="0"/>
              <a:t>’</a:t>
            </a:r>
            <a:r>
              <a:rPr lang="en-AU" sz="2400" b="1" dirty="0" smtClean="0"/>
              <a:t>s </a:t>
            </a:r>
            <a:r>
              <a:rPr lang="en-AU" sz="2400" b="1" dirty="0"/>
              <a:t>intention is to draw attention to the oppression and cruelty as he saw in Nazi Germany, Soviet Russia, and even the behaviour of some Western countries.</a:t>
            </a:r>
            <a:r>
              <a:rPr lang="en-AU" sz="2400" dirty="0"/>
              <a:t> </a:t>
            </a:r>
          </a:p>
        </p:txBody>
      </p:sp>
    </p:spTree>
    <p:extLst>
      <p:ext uri="{BB962C8B-B14F-4D97-AF65-F5344CB8AC3E}">
        <p14:creationId xmlns:p14="http://schemas.microsoft.com/office/powerpoint/2010/main" xmlns="" val="3630412160"/>
      </p:ext>
    </p:extLst>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81000" y="857250"/>
            <a:ext cx="5943600" cy="366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rIns="0">
            <a:spAutoFit/>
          </a:bodyPr>
          <a:lstStyle/>
          <a:p>
            <a:r>
              <a:rPr lang="en-US" sz="2800" b="1" dirty="0">
                <a:solidFill>
                  <a:srgbClr val="000000"/>
                </a:solidFill>
                <a:latin typeface="Arial" charset="0"/>
                <a:cs typeface="Times New Roman" charset="0"/>
              </a:rPr>
              <a:t>Newspeak</a:t>
            </a:r>
            <a:r>
              <a:rPr lang="en-US" b="1" dirty="0">
                <a:solidFill>
                  <a:srgbClr val="000000"/>
                </a:solidFill>
                <a:latin typeface="Arial" charset="0"/>
                <a:cs typeface="Times New Roman" charset="0"/>
              </a:rPr>
              <a:t> </a:t>
            </a:r>
          </a:p>
          <a:p>
            <a:endParaRPr lang="en-US" sz="1200" b="1" dirty="0">
              <a:solidFill>
                <a:srgbClr val="000000"/>
              </a:solidFill>
              <a:latin typeface="Arial" charset="0"/>
              <a:cs typeface="Times New Roman" charset="0"/>
            </a:endParaRPr>
          </a:p>
          <a:p>
            <a:pPr eaLnBrk="0" hangingPunct="0"/>
            <a:r>
              <a:rPr lang="en-US" sz="2400" b="1" dirty="0">
                <a:solidFill>
                  <a:srgbClr val="000000"/>
                </a:solidFill>
                <a:latin typeface="Arial" charset="0"/>
                <a:cs typeface="Times New Roman" charset="0"/>
              </a:rPr>
              <a:t>Newspeak, the "official language" of Oceania, is extraordinary in that its vocabulary decreases every year; the state of Oceania sees no purpose in maintaining a complex language, and so Newspeak is a language dedicated to the "destruction of words." As the character </a:t>
            </a:r>
            <a:r>
              <a:rPr lang="en-US" sz="2400" b="1" dirty="0" err="1">
                <a:solidFill>
                  <a:srgbClr val="000000"/>
                </a:solidFill>
                <a:latin typeface="Arial" charset="0"/>
                <a:cs typeface="Times New Roman" charset="0"/>
              </a:rPr>
              <a:t>Syme</a:t>
            </a:r>
            <a:r>
              <a:rPr lang="en-US" sz="2400" b="1" dirty="0">
                <a:solidFill>
                  <a:srgbClr val="000000"/>
                </a:solidFill>
                <a:latin typeface="Arial" charset="0"/>
                <a:cs typeface="Times New Roman" charset="0"/>
              </a:rPr>
              <a:t> puts it: </a:t>
            </a:r>
          </a:p>
        </p:txBody>
      </p:sp>
      <p:pic>
        <p:nvPicPr>
          <p:cNvPr id="21508" name="Picture 4" descr="np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77000" y="1524000"/>
            <a:ext cx="2209800" cy="2438400"/>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99666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28600" y="877888"/>
            <a:ext cx="8610600" cy="4708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2400" b="1" i="1" dirty="0">
                <a:solidFill>
                  <a:srgbClr val="000000"/>
                </a:solidFill>
                <a:latin typeface="Arial" charset="0"/>
                <a:cs typeface="Times New Roman" charset="0"/>
              </a:rPr>
              <a:t>"Of course the great wastage is in the verbs and adjectives, but there are hundreds of nouns that can be got rid of as well... If you have a word like 'good', what need is there for a word like 'bad'? '</a:t>
            </a:r>
            <a:r>
              <a:rPr lang="en-US" sz="2400" b="1" i="1" dirty="0" err="1">
                <a:solidFill>
                  <a:srgbClr val="000000"/>
                </a:solidFill>
                <a:latin typeface="Arial" charset="0"/>
                <a:cs typeface="Times New Roman" charset="0"/>
              </a:rPr>
              <a:t>Ungood</a:t>
            </a:r>
            <a:r>
              <a:rPr lang="en-US" sz="2400" b="1" i="1" dirty="0">
                <a:solidFill>
                  <a:srgbClr val="000000"/>
                </a:solidFill>
                <a:latin typeface="Arial" charset="0"/>
                <a:cs typeface="Times New Roman" charset="0"/>
              </a:rPr>
              <a:t>' will do just as well... Or again, if you want a stronger version of 'good', what sense is there in having a whole string of vague useless words like 'excellent' and 'splendid' and all the rest of them? '</a:t>
            </a:r>
            <a:r>
              <a:rPr lang="en-US" sz="2400" b="1" i="1" dirty="0" err="1">
                <a:solidFill>
                  <a:srgbClr val="000000"/>
                </a:solidFill>
                <a:latin typeface="Arial" charset="0"/>
                <a:cs typeface="Times New Roman" charset="0"/>
              </a:rPr>
              <a:t>Plusgood</a:t>
            </a:r>
            <a:r>
              <a:rPr lang="en-US" sz="2400" b="1" i="1" dirty="0">
                <a:solidFill>
                  <a:srgbClr val="000000"/>
                </a:solidFill>
                <a:latin typeface="Arial" charset="0"/>
                <a:cs typeface="Times New Roman" charset="0"/>
              </a:rPr>
              <a:t>' covers the meaning, or '</a:t>
            </a:r>
            <a:r>
              <a:rPr lang="en-US" sz="2400" b="1" i="1" dirty="0" err="1">
                <a:solidFill>
                  <a:srgbClr val="000000"/>
                </a:solidFill>
                <a:latin typeface="Arial" charset="0"/>
                <a:cs typeface="Times New Roman" charset="0"/>
              </a:rPr>
              <a:t>doubleplusgood</a:t>
            </a:r>
            <a:r>
              <a:rPr lang="en-US" sz="2400" b="1" i="1" dirty="0">
                <a:solidFill>
                  <a:srgbClr val="000000"/>
                </a:solidFill>
                <a:latin typeface="Arial" charset="0"/>
                <a:cs typeface="Times New Roman" charset="0"/>
              </a:rPr>
              <a:t>' if you want something stronger still.... In the end the whole notion of goodness and badness will be covered by only six words; in reality, only one word."</a:t>
            </a:r>
            <a:r>
              <a:rPr lang="en-US" sz="2400" b="1" dirty="0">
                <a:solidFill>
                  <a:srgbClr val="000000"/>
                </a:solidFill>
                <a:latin typeface="Arial" charset="0"/>
                <a:cs typeface="Times New Roman" charset="0"/>
              </a:rPr>
              <a:t> </a:t>
            </a:r>
          </a:p>
          <a:p>
            <a:pPr eaLnBrk="0" hangingPunct="0">
              <a:spcBef>
                <a:spcPct val="50000"/>
              </a:spcBef>
            </a:pPr>
            <a:r>
              <a:rPr lang="en-US" sz="2400" b="1" dirty="0">
                <a:solidFill>
                  <a:srgbClr val="000000"/>
                </a:solidFill>
                <a:latin typeface="Arial" charset="0"/>
                <a:cs typeface="Times New Roman" charset="0"/>
              </a:rPr>
              <a:t>(Part One, Chapter Five) </a:t>
            </a:r>
            <a:endParaRPr lang="en-US" sz="2400" b="1" dirty="0">
              <a:solidFill>
                <a:srgbClr val="000000"/>
              </a:solidFill>
              <a:latin typeface="Arial" charset="0"/>
            </a:endParaRPr>
          </a:p>
        </p:txBody>
      </p:sp>
    </p:spTree>
    <p:extLst>
      <p:ext uri="{BB962C8B-B14F-4D97-AF65-F5344CB8AC3E}">
        <p14:creationId xmlns:p14="http://schemas.microsoft.com/office/powerpoint/2010/main" xmlns="" val="25750318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28625" y="642938"/>
            <a:ext cx="8229600" cy="1143000"/>
          </a:xfrm>
        </p:spPr>
        <p:txBody>
          <a:bodyPr/>
          <a:lstStyle/>
          <a:p>
            <a:pPr eaLnBrk="1" hangingPunct="1"/>
            <a:r>
              <a:rPr lang="en-AU" b="1">
                <a:latin typeface="Arial" charset="0"/>
              </a:rPr>
              <a:t>George Orwell</a:t>
            </a:r>
            <a:endParaRPr lang="en-US">
              <a:latin typeface="Arial" charset="0"/>
            </a:endParaRPr>
          </a:p>
        </p:txBody>
      </p:sp>
      <p:sp>
        <p:nvSpPr>
          <p:cNvPr id="14339" name="Rectangle 3"/>
          <p:cNvSpPr>
            <a:spLocks noGrp="1" noChangeArrowheads="1"/>
          </p:cNvSpPr>
          <p:nvPr>
            <p:ph idx="1"/>
          </p:nvPr>
        </p:nvSpPr>
        <p:spPr>
          <a:xfrm>
            <a:off x="428625" y="2071688"/>
            <a:ext cx="8229600" cy="4525962"/>
          </a:xfrm>
        </p:spPr>
        <p:txBody>
          <a:bodyPr/>
          <a:lstStyle/>
          <a:p>
            <a:pPr eaLnBrk="1" hangingPunct="1">
              <a:buFontTx/>
              <a:buNone/>
            </a:pPr>
            <a:r>
              <a:rPr lang="en-AU">
                <a:latin typeface="Arial" charset="0"/>
              </a:rPr>
              <a:t>- considered himself a truth writer</a:t>
            </a:r>
          </a:p>
          <a:p>
            <a:pPr eaLnBrk="1" hangingPunct="1">
              <a:buFontTx/>
              <a:buNone/>
            </a:pPr>
            <a:r>
              <a:rPr lang="en-AU">
                <a:latin typeface="Arial" charset="0"/>
              </a:rPr>
              <a:t>- was a social reformer</a:t>
            </a:r>
          </a:p>
          <a:p>
            <a:pPr eaLnBrk="1" hangingPunct="1">
              <a:buFontTx/>
              <a:buNone/>
            </a:pPr>
            <a:r>
              <a:rPr lang="en-AU">
                <a:latin typeface="Arial" charset="0"/>
              </a:rPr>
              <a:t>- was involved in the Spanish civil war and found it far more complicated than he first imagined.</a:t>
            </a:r>
          </a:p>
          <a:p>
            <a:pPr eaLnBrk="1" hangingPunct="1">
              <a:buFontTx/>
              <a:buNone/>
            </a:pPr>
            <a:r>
              <a:rPr lang="en-AU">
                <a:latin typeface="Arial" charset="0"/>
              </a:rPr>
              <a:t>- said, </a:t>
            </a:r>
            <a:r>
              <a:rPr lang="ja-JP" altLang="en-AU">
                <a:latin typeface="Arial" charset="0"/>
              </a:rPr>
              <a:t>“</a:t>
            </a:r>
            <a:r>
              <a:rPr lang="en-AU">
                <a:latin typeface="Arial" charset="0"/>
              </a:rPr>
              <a:t>History is written by the winners.</a:t>
            </a:r>
            <a:r>
              <a:rPr lang="ja-JP" altLang="en-AU">
                <a:latin typeface="Arial" charset="0"/>
              </a:rPr>
              <a:t>”</a:t>
            </a:r>
            <a:endParaRPr lang="en-US">
              <a:latin typeface="Arial" charset="0"/>
            </a:endParaRPr>
          </a:p>
        </p:txBody>
      </p:sp>
      <p:pic>
        <p:nvPicPr>
          <p:cNvPr id="5124" name="Picture 5" descr=" ">
            <a:hlinkClick r:id="rId2" tooltip=" "/>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32588" y="260350"/>
            <a:ext cx="1905000" cy="264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3234690"/>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fade">
                                      <p:cBhvr>
                                        <p:cTn id="10"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1984partyslogan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4375" y="1000125"/>
            <a:ext cx="7631113" cy="515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extBox 5"/>
          <p:cNvSpPr txBox="1">
            <a:spLocks noChangeArrowheads="1"/>
          </p:cNvSpPr>
          <p:nvPr/>
        </p:nvSpPr>
        <p:spPr bwMode="auto">
          <a:xfrm>
            <a:off x="785813" y="428625"/>
            <a:ext cx="75009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AU"/>
              <a:t>Slogans of  </a:t>
            </a:r>
            <a:r>
              <a:rPr lang="ja-JP" altLang="en-AU"/>
              <a:t>“</a:t>
            </a:r>
            <a:r>
              <a:rPr lang="en-AU"/>
              <a:t>The Party</a:t>
            </a:r>
            <a:r>
              <a:rPr lang="ja-JP" altLang="en-AU"/>
              <a:t>”</a:t>
            </a:r>
            <a:endParaRPr lang="en-AU"/>
          </a:p>
        </p:txBody>
      </p:sp>
    </p:spTree>
    <p:extLst>
      <p:ext uri="{BB962C8B-B14F-4D97-AF65-F5344CB8AC3E}">
        <p14:creationId xmlns:p14="http://schemas.microsoft.com/office/powerpoint/2010/main" xmlns="" val="2694182059"/>
      </p:ext>
    </p:extLst>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28625" y="642938"/>
            <a:ext cx="8229600" cy="1143000"/>
          </a:xfrm>
        </p:spPr>
        <p:txBody>
          <a:bodyPr>
            <a:normAutofit fontScale="90000"/>
          </a:bodyPr>
          <a:lstStyle/>
          <a:p>
            <a:pPr eaLnBrk="1" hangingPunct="1"/>
            <a:r>
              <a:rPr lang="en-AU" b="1">
                <a:latin typeface="Arial" charset="0"/>
              </a:rPr>
              <a:t>Context of </a:t>
            </a:r>
            <a:r>
              <a:rPr lang="en-AU" b="1" u="sng">
                <a:latin typeface="Arial" charset="0"/>
              </a:rPr>
              <a:t>Nineteen Eighty-Four</a:t>
            </a:r>
            <a:r>
              <a:rPr lang="en-AU" b="1">
                <a:latin typeface="Arial" charset="0"/>
              </a:rPr>
              <a:t>.</a:t>
            </a:r>
            <a:endParaRPr lang="en-US" b="1">
              <a:latin typeface="Arial" charset="0"/>
            </a:endParaRPr>
          </a:p>
        </p:txBody>
      </p:sp>
      <p:sp>
        <p:nvSpPr>
          <p:cNvPr id="7171" name="Rectangle 3"/>
          <p:cNvSpPr>
            <a:spLocks noGrp="1" noChangeArrowheads="1"/>
          </p:cNvSpPr>
          <p:nvPr>
            <p:ph idx="1"/>
          </p:nvPr>
        </p:nvSpPr>
        <p:spPr>
          <a:xfrm>
            <a:off x="428625" y="1928813"/>
            <a:ext cx="8229600" cy="4525962"/>
          </a:xfrm>
        </p:spPr>
        <p:txBody>
          <a:bodyPr/>
          <a:lstStyle/>
          <a:p>
            <a:pPr eaLnBrk="1" hangingPunct="1"/>
            <a:r>
              <a:rPr lang="en-AU" dirty="0">
                <a:latin typeface="Arial" charset="0"/>
              </a:rPr>
              <a:t>based on Soviet Russia and Nazi Germany. </a:t>
            </a:r>
          </a:p>
          <a:p>
            <a:pPr eaLnBrk="1" hangingPunct="1"/>
            <a:endParaRPr lang="en-AU" dirty="0">
              <a:latin typeface="Arial" charset="0"/>
            </a:endParaRPr>
          </a:p>
          <a:p>
            <a:pPr eaLnBrk="1" hangingPunct="1"/>
            <a:r>
              <a:rPr lang="en-AU" dirty="0">
                <a:latin typeface="Arial" charset="0"/>
              </a:rPr>
              <a:t>Most </a:t>
            </a:r>
            <a:r>
              <a:rPr lang="en-AU" dirty="0" smtClean="0">
                <a:latin typeface="Arial" charset="0"/>
              </a:rPr>
              <a:t>details are </a:t>
            </a:r>
            <a:r>
              <a:rPr lang="en-AU" dirty="0">
                <a:latin typeface="Arial" charset="0"/>
              </a:rPr>
              <a:t>from Nazi Germany. </a:t>
            </a:r>
          </a:p>
          <a:p>
            <a:pPr marL="0" indent="0" eaLnBrk="1" hangingPunct="1">
              <a:buNone/>
            </a:pPr>
            <a:endParaRPr lang="en-AU" dirty="0">
              <a:latin typeface="Arial" charset="0"/>
            </a:endParaRPr>
          </a:p>
          <a:p>
            <a:pPr eaLnBrk="1" hangingPunct="1"/>
            <a:r>
              <a:rPr lang="en-AU" dirty="0">
                <a:latin typeface="Arial" charset="0"/>
              </a:rPr>
              <a:t>Once a goal is reached in a </a:t>
            </a:r>
            <a:r>
              <a:rPr lang="en-AU" b="1" dirty="0">
                <a:latin typeface="Arial" charset="0"/>
              </a:rPr>
              <a:t>totalitarian</a:t>
            </a:r>
            <a:r>
              <a:rPr lang="en-AU" dirty="0">
                <a:latin typeface="Arial" charset="0"/>
              </a:rPr>
              <a:t> society it is replaced immediately by another.</a:t>
            </a:r>
            <a:r>
              <a:rPr lang="en-US" dirty="0">
                <a:latin typeface="Arial" charset="0"/>
              </a:rPr>
              <a:t> </a:t>
            </a:r>
          </a:p>
        </p:txBody>
      </p:sp>
    </p:spTree>
    <p:extLst>
      <p:ext uri="{BB962C8B-B14F-4D97-AF65-F5344CB8AC3E}">
        <p14:creationId xmlns:p14="http://schemas.microsoft.com/office/powerpoint/2010/main" xmlns="" val="2541197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457200" y="549275"/>
            <a:ext cx="8229600" cy="5576888"/>
          </a:xfrm>
        </p:spPr>
        <p:txBody>
          <a:bodyPr/>
          <a:lstStyle/>
          <a:p>
            <a:pPr eaLnBrk="1" hangingPunct="1"/>
            <a:endParaRPr lang="en-AU" dirty="0">
              <a:latin typeface="Arial" charset="0"/>
            </a:endParaRPr>
          </a:p>
          <a:p>
            <a:pPr eaLnBrk="1" hangingPunct="1"/>
            <a:endParaRPr lang="en-US" dirty="0">
              <a:latin typeface="Arial" charset="0"/>
            </a:endParaRPr>
          </a:p>
        </p:txBody>
      </p:sp>
      <p:sp>
        <p:nvSpPr>
          <p:cNvPr id="9219" name="Rectangle 4"/>
          <p:cNvSpPr>
            <a:spLocks noChangeArrowheads="1"/>
          </p:cNvSpPr>
          <p:nvPr/>
        </p:nvSpPr>
        <p:spPr bwMode="auto">
          <a:xfrm>
            <a:off x="571500" y="928688"/>
            <a:ext cx="7777163" cy="4832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AU" sz="2800" dirty="0"/>
              <a:t>Totalitarianism (or totalitarian rule) is a political system that strives to regulate nearly every aspect of public and private life. Totalitarian regimes or movements maintain themselves in political power by means of an official all-embracing ideology and propaganda disseminated through the state-controlled mass media, a single party that controls the </a:t>
            </a:r>
            <a:r>
              <a:rPr lang="en-AU" sz="2800" dirty="0" smtClean="0"/>
              <a:t>state, </a:t>
            </a:r>
            <a:r>
              <a:rPr lang="en-AU" sz="2800" dirty="0"/>
              <a:t>control over the economy, regulation and restriction of free discussion and criticism, the use of mass surveillance, and widespread use of state terrorism.</a:t>
            </a:r>
            <a:endParaRPr lang="en-US" sz="2800" dirty="0"/>
          </a:p>
        </p:txBody>
      </p:sp>
    </p:spTree>
    <p:extLst>
      <p:ext uri="{BB962C8B-B14F-4D97-AF65-F5344CB8AC3E}">
        <p14:creationId xmlns:p14="http://schemas.microsoft.com/office/powerpoint/2010/main" xmlns="" val="2888725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714375" y="1000125"/>
            <a:ext cx="8143875" cy="507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AU" sz="3600"/>
              <a:t>As its name suggests, Totalitarianism is a political system that strives to regulate nearly every aspect of public and private life. Orwell</a:t>
            </a:r>
            <a:r>
              <a:rPr lang="ja-JP" altLang="en-AU" sz="3600"/>
              <a:t>’</a:t>
            </a:r>
            <a:r>
              <a:rPr lang="en-AU" sz="3600"/>
              <a:t>s Totalitarian society (Ingsoc) was aimless – </a:t>
            </a:r>
            <a:r>
              <a:rPr lang="ja-JP" altLang="en-AU" sz="3600"/>
              <a:t>“</a:t>
            </a:r>
            <a:r>
              <a:rPr lang="en-AU" sz="3600"/>
              <a:t>we are interested solely in power...if you want a picture of the future...imagine a boot stamping on a human face – for ever.</a:t>
            </a:r>
            <a:r>
              <a:rPr lang="ja-JP" altLang="en-AU" sz="3600"/>
              <a:t>”</a:t>
            </a:r>
            <a:r>
              <a:rPr lang="en-AU" sz="3600"/>
              <a:t> (O</a:t>
            </a:r>
            <a:r>
              <a:rPr lang="ja-JP" altLang="en-AU" sz="3600"/>
              <a:t>’</a:t>
            </a:r>
            <a:r>
              <a:rPr lang="en-AU" sz="3600"/>
              <a:t>Brien pg 280)</a:t>
            </a:r>
          </a:p>
        </p:txBody>
      </p:sp>
    </p:spTree>
    <p:extLst>
      <p:ext uri="{BB962C8B-B14F-4D97-AF65-F5344CB8AC3E}">
        <p14:creationId xmlns:p14="http://schemas.microsoft.com/office/powerpoint/2010/main" xmlns="" val="2082349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4714875" y="428625"/>
            <a:ext cx="4214813" cy="5732463"/>
          </a:xfrm>
          <a:ln>
            <a:solidFill>
              <a:schemeClr val="accent1"/>
            </a:solidFill>
            <a:miter lim="800000"/>
            <a:headEnd/>
            <a:tailEnd/>
          </a:ln>
        </p:spPr>
        <p:txBody>
          <a:bodyPr/>
          <a:lstStyle/>
          <a:p>
            <a:pPr eaLnBrk="1" hangingPunct="1">
              <a:buFontTx/>
              <a:buNone/>
            </a:pPr>
            <a:r>
              <a:rPr lang="en-AU" b="1">
                <a:latin typeface="Arial" charset="0"/>
              </a:rPr>
              <a:t>Joseph Stalin </a:t>
            </a:r>
          </a:p>
          <a:p>
            <a:pPr eaLnBrk="1" hangingPunct="1">
              <a:buFontTx/>
              <a:buNone/>
            </a:pPr>
            <a:endParaRPr lang="en-AU" b="1">
              <a:latin typeface="Arial" charset="0"/>
            </a:endParaRPr>
          </a:p>
          <a:p>
            <a:pPr eaLnBrk="1" hangingPunct="1">
              <a:buFontTx/>
              <a:buNone/>
            </a:pPr>
            <a:r>
              <a:rPr lang="en-AU" b="1">
                <a:latin typeface="Arial" charset="0"/>
              </a:rPr>
              <a:t>(born </a:t>
            </a:r>
            <a:r>
              <a:rPr lang="en-AU" b="1" i="1">
                <a:latin typeface="Arial" charset="0"/>
              </a:rPr>
              <a:t>Iosef Besarionis dze Jughashvili</a:t>
            </a:r>
            <a:r>
              <a:rPr lang="en-AU" b="1">
                <a:latin typeface="Arial" charset="0"/>
              </a:rPr>
              <a:t> )</a:t>
            </a:r>
          </a:p>
          <a:p>
            <a:pPr eaLnBrk="1" hangingPunct="1">
              <a:buFontTx/>
              <a:buNone/>
            </a:pPr>
            <a:endParaRPr lang="en-AU" b="1">
              <a:latin typeface="Arial" charset="0"/>
            </a:endParaRPr>
          </a:p>
          <a:p>
            <a:pPr eaLnBrk="1" hangingPunct="1">
              <a:buFontTx/>
              <a:buNone/>
            </a:pPr>
            <a:r>
              <a:rPr lang="en-AU" b="1">
                <a:latin typeface="Arial" charset="0"/>
              </a:rPr>
              <a:t>18 December 1878 – 5 March 1953)</a:t>
            </a:r>
            <a:endParaRPr lang="en-US">
              <a:latin typeface="Arial" charset="0"/>
            </a:endParaRPr>
          </a:p>
        </p:txBody>
      </p:sp>
      <p:pic>
        <p:nvPicPr>
          <p:cNvPr id="11267" name="Picture 6" descr="File:JStalin Secretary general CCCP 1942.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500063"/>
            <a:ext cx="4124325" cy="570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39483351"/>
      </p:ext>
    </p:extLst>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77</TotalTime>
  <Words>1343</Words>
  <Application>Microsoft Office PowerPoint</Application>
  <PresentationFormat>On-screen Show (4:3)</PresentationFormat>
  <Paragraphs>96</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Folio</vt:lpstr>
      <vt:lpstr>Nineteen Eighty Four by George Orwell  </vt:lpstr>
      <vt:lpstr>Slide 2</vt:lpstr>
      <vt:lpstr>Slide 3</vt:lpstr>
      <vt:lpstr>George Orwell</vt:lpstr>
      <vt:lpstr>Slide 5</vt:lpstr>
      <vt:lpstr>Context of Nineteen Eighty-Four.</vt:lpstr>
      <vt:lpstr>Slide 7</vt:lpstr>
      <vt:lpstr>Slide 8</vt:lpstr>
      <vt:lpstr>Slide 9</vt:lpstr>
      <vt:lpstr>Stalin was the General Secretary of the Communist Party of the Soviet Union's Central Committee from 1922 until his death in 1953. In the years following Lenin's death in 1924, he rose to become the leader of the Soviet Union.</vt:lpstr>
      <vt:lpstr>Slide 11</vt:lpstr>
      <vt:lpstr>Slide 12</vt:lpstr>
      <vt:lpstr>Slide 13</vt:lpstr>
      <vt:lpstr>Background to Nineteen Eighty-Four </vt:lpstr>
      <vt:lpstr>Nazi Germany</vt:lpstr>
      <vt:lpstr>Slide 16</vt:lpstr>
      <vt:lpstr>Slide 17</vt:lpstr>
      <vt:lpstr>Slide 18</vt:lpstr>
      <vt:lpstr>Slide 19</vt:lpstr>
      <vt:lpstr>Slide 20</vt:lpstr>
      <vt:lpstr>Big Brother is Watching </vt:lpstr>
      <vt:lpstr>Slide 22</vt:lpstr>
      <vt:lpstr>Slide 23</vt:lpstr>
      <vt:lpstr>Slide 24</vt:lpstr>
      <vt:lpstr>What does this remind you of?</vt:lpstr>
      <vt:lpstr>Some themes…</vt:lpstr>
      <vt:lpstr>Slide 27</vt:lpstr>
      <vt:lpstr>Slide 28</vt:lpstr>
      <vt:lpstr>Slide 29</vt:lpstr>
      <vt:lpstr>Slide 30</vt:lpstr>
      <vt:lpstr>Slide 31</vt:lpstr>
    </vt:vector>
  </TitlesOfParts>
  <Company>RSGC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Nineteen Eighty Four by George Orwell</dc:title>
  <dc:creator>Test Student</dc:creator>
  <cp:lastModifiedBy>Teacher</cp:lastModifiedBy>
  <cp:revision>10</cp:revision>
  <dcterms:created xsi:type="dcterms:W3CDTF">2014-01-07T17:45:31Z</dcterms:created>
  <dcterms:modified xsi:type="dcterms:W3CDTF">2017-02-06T20:25:37Z</dcterms:modified>
</cp:coreProperties>
</file>